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9" r:id="rId6"/>
    <p:sldId id="260" r:id="rId7"/>
    <p:sldId id="261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1D3793-DE0A-5AA4-1DB4-E45432F33966}" v="11" dt="2023-06-07T21:38:27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 Martinez" userId="S::mmartinez@citylendinginc.com::ba047ebb-a056-48b2-80c5-082a617f5611" providerId="AD" clId="Web-{A21D3793-DE0A-5AA4-1DB4-E45432F33966}"/>
    <pc:docChg chg="modSld">
      <pc:chgData name="Maria  Martinez" userId="S::mmartinez@citylendinginc.com::ba047ebb-a056-48b2-80c5-082a617f5611" providerId="AD" clId="Web-{A21D3793-DE0A-5AA4-1DB4-E45432F33966}" dt="2023-06-07T21:38:27.195" v="7" actId="1076"/>
      <pc:docMkLst>
        <pc:docMk/>
      </pc:docMkLst>
      <pc:sldChg chg="modSp">
        <pc:chgData name="Maria  Martinez" userId="S::mmartinez@citylendinginc.com::ba047ebb-a056-48b2-80c5-082a617f5611" providerId="AD" clId="Web-{A21D3793-DE0A-5AA4-1DB4-E45432F33966}" dt="2023-06-07T21:38:27.195" v="7" actId="1076"/>
        <pc:sldMkLst>
          <pc:docMk/>
          <pc:sldMk cId="2406273178" sldId="263"/>
        </pc:sldMkLst>
        <pc:spChg chg="mod">
          <ac:chgData name="Maria  Martinez" userId="S::mmartinez@citylendinginc.com::ba047ebb-a056-48b2-80c5-082a617f5611" providerId="AD" clId="Web-{A21D3793-DE0A-5AA4-1DB4-E45432F33966}" dt="2023-06-07T21:38:27.195" v="7" actId="1076"/>
          <ac:spMkLst>
            <pc:docMk/>
            <pc:sldMk cId="2406273178" sldId="263"/>
            <ac:spMk id="2" creationId="{9D7192A6-62F4-4820-B7FF-0F8F28633E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D7192A6-62F4-4820-B7FF-0F8F28633EB6}"/>
              </a:ext>
            </a:extLst>
          </p:cNvPr>
          <p:cNvSpPr txBox="1"/>
          <p:nvPr/>
        </p:nvSpPr>
        <p:spPr>
          <a:xfrm>
            <a:off x="711756" y="4008321"/>
            <a:ext cx="515456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rgbClr val="00DEB5"/>
                </a:solidFill>
                <a:latin typeface="Arial Rounded MT Bold"/>
                <a:cs typeface="Calibri"/>
              </a:rPr>
              <a:t>TAX ID MAX-SMC</a:t>
            </a:r>
          </a:p>
          <a:p>
            <a:r>
              <a:rPr lang="es-ES" sz="2000" dirty="0">
                <a:solidFill>
                  <a:srgbClr val="00DEB5"/>
                </a:solidFill>
                <a:latin typeface="Arial Rounded MT Bold"/>
                <a:cs typeface="Calibri"/>
              </a:rPr>
              <a:t>12 </a:t>
            </a:r>
            <a:r>
              <a:rPr lang="es-ES" sz="2000" err="1">
                <a:solidFill>
                  <a:srgbClr val="00DEB5"/>
                </a:solidFill>
                <a:latin typeface="Arial Rounded MT Bold"/>
                <a:cs typeface="Calibri"/>
              </a:rPr>
              <a:t>Months</a:t>
            </a:r>
            <a:r>
              <a:rPr lang="es-ES" sz="2000" dirty="0">
                <a:solidFill>
                  <a:srgbClr val="00DEB5"/>
                </a:solidFill>
                <a:latin typeface="Arial Rounded MT Bold"/>
                <a:cs typeface="Calibri"/>
              </a:rPr>
              <a:t> Bank </a:t>
            </a:r>
            <a:r>
              <a:rPr lang="es-ES" sz="2000" err="1">
                <a:solidFill>
                  <a:srgbClr val="00DEB5"/>
                </a:solidFill>
                <a:latin typeface="Arial Rounded MT Bold"/>
                <a:cs typeface="Calibri"/>
              </a:rPr>
              <a:t>Statements</a:t>
            </a:r>
            <a:endParaRPr lang="es-ES" sz="2000">
              <a:solidFill>
                <a:srgbClr val="00DEB5"/>
              </a:solidFill>
              <a:latin typeface="Arial Rounded MT Bold"/>
              <a:cs typeface="Calibri"/>
            </a:endParaRPr>
          </a:p>
          <a:p>
            <a:r>
              <a:rPr lang="es-ES" sz="2000" err="1">
                <a:solidFill>
                  <a:srgbClr val="00DEB5"/>
                </a:solidFill>
                <a:latin typeface="Arial Rounded MT Bold"/>
                <a:cs typeface="Calibri"/>
              </a:rPr>
              <a:t>Income</a:t>
            </a:r>
            <a:r>
              <a:rPr lang="es-ES" sz="2000" dirty="0">
                <a:solidFill>
                  <a:srgbClr val="00DEB5"/>
                </a:solidFill>
                <a:latin typeface="Arial Rounded MT Bold"/>
                <a:cs typeface="Calibri"/>
              </a:rPr>
              <a:t> </a:t>
            </a:r>
            <a:r>
              <a:rPr lang="es-ES" sz="2000" err="1">
                <a:solidFill>
                  <a:srgbClr val="00DEB5"/>
                </a:solidFill>
                <a:latin typeface="Arial Rounded MT Bold"/>
                <a:cs typeface="Calibri"/>
              </a:rPr>
              <a:t>Calculation</a:t>
            </a:r>
            <a:r>
              <a:rPr lang="es-ES" sz="2000" dirty="0">
                <a:solidFill>
                  <a:srgbClr val="00DEB5"/>
                </a:solidFill>
                <a:latin typeface="Arial Rounded MT Bold"/>
                <a:cs typeface="Calibri"/>
              </a:rPr>
              <a:t> </a:t>
            </a:r>
            <a:r>
              <a:rPr lang="es-ES" sz="2400" dirty="0">
                <a:solidFill>
                  <a:srgbClr val="00DEB5"/>
                </a:solidFill>
                <a:latin typeface="Arial Rounded MT Bold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2C023-AE29-4102-A63E-7E693B6B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841" y="436766"/>
            <a:ext cx="4803857" cy="726384"/>
          </a:xfrm>
        </p:spPr>
        <p:txBody>
          <a:bodyPr/>
          <a:lstStyle/>
          <a:p>
            <a:r>
              <a:rPr lang="es-ES" dirty="0">
                <a:solidFill>
                  <a:srgbClr val="00A985"/>
                </a:solidFill>
                <a:latin typeface="Arial Rounded MT Bold"/>
                <a:cs typeface="Calibri Light"/>
              </a:rPr>
              <a:t>OVERVIEW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D7F51ABF-2781-4371-B8BD-BFF99483A527}"/>
              </a:ext>
            </a:extLst>
          </p:cNvPr>
          <p:cNvCxnSpPr/>
          <p:nvPr/>
        </p:nvCxnSpPr>
        <p:spPr>
          <a:xfrm>
            <a:off x="1320800" y="1363134"/>
            <a:ext cx="1836614" cy="0"/>
          </a:xfrm>
          <a:prstGeom prst="straightConnector1">
            <a:avLst/>
          </a:prstGeom>
          <a:ln w="28575">
            <a:solidFill>
              <a:srgbClr val="00A9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59A9E-0D40-4DE2-9B4F-61A582AF5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TPO Portal </a:t>
            </a:r>
          </a:p>
          <a:p>
            <a:r>
              <a:rPr lang="en-US" dirty="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Uploading Documentation </a:t>
            </a:r>
          </a:p>
          <a:p>
            <a:r>
              <a:rPr lang="en-US" dirty="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Helpdesk </a:t>
            </a:r>
          </a:p>
          <a:p>
            <a:r>
              <a:rPr lang="en-US" dirty="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Ticket Management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658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FEA5CBFA-3E71-4CEE-9A07-D77092D5FCE7}"/>
              </a:ext>
            </a:extLst>
          </p:cNvPr>
          <p:cNvSpPr/>
          <p:nvPr/>
        </p:nvSpPr>
        <p:spPr>
          <a:xfrm>
            <a:off x="10729383" y="2294466"/>
            <a:ext cx="1026583" cy="2434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AC4B3E7-B067-4532-A594-7F9BEC413D73}"/>
              </a:ext>
            </a:extLst>
          </p:cNvPr>
          <p:cNvSpPr/>
          <p:nvPr/>
        </p:nvSpPr>
        <p:spPr>
          <a:xfrm>
            <a:off x="8485716" y="4559299"/>
            <a:ext cx="1301749" cy="3069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B3477D-CA98-D3F3-C0D0-D24D64CE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106" y="281781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A985"/>
                </a:solidFill>
                <a:latin typeface="Arial Rounded MT Bold"/>
                <a:cs typeface="Calibri Light"/>
              </a:rPr>
              <a:t>TPO portal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E95D2-4AEE-E2CE-0DD7-1599CA2C2076}"/>
              </a:ext>
            </a:extLst>
          </p:cNvPr>
          <p:cNvSpPr txBox="1"/>
          <p:nvPr/>
        </p:nvSpPr>
        <p:spPr>
          <a:xfrm>
            <a:off x="436034" y="1449974"/>
            <a:ext cx="75713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Creating new Loan: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signing in into your TPO portal, user mus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add the new file into the pipeline.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step will define who will be disclosing the file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Lender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Broker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the Loan Processor and loan Officer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How the user would like to star the file: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Manually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Importing 3.4 </a:t>
            </a:r>
            <a:r>
              <a:rPr lang="en-US" dirty="0" err="1"/>
              <a:t>Mismo</a:t>
            </a:r>
            <a:r>
              <a:rPr lang="en-US" dirty="0"/>
              <a:t>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B8ED2-3A1D-28B5-0D19-4D48F0E15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745" y="2428605"/>
            <a:ext cx="4814344" cy="404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5B3EB56-5322-427D-9DC3-34FE1C3C9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106" y="281781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 err="1">
                <a:solidFill>
                  <a:srgbClr val="00A985"/>
                </a:solidFill>
                <a:latin typeface="Arial Rounded MT Bold"/>
                <a:cs typeface="Calibri Light"/>
              </a:rPr>
              <a:t>Uploading</a:t>
            </a:r>
            <a:r>
              <a:rPr lang="es-ES" dirty="0">
                <a:solidFill>
                  <a:srgbClr val="00A985"/>
                </a:solidFill>
                <a:latin typeface="Arial Rounded MT Bold"/>
                <a:cs typeface="Calibri Light"/>
              </a:rPr>
              <a:t> </a:t>
            </a:r>
            <a:r>
              <a:rPr lang="es-ES" dirty="0" err="1">
                <a:solidFill>
                  <a:srgbClr val="00A985"/>
                </a:solidFill>
                <a:latin typeface="Arial Rounded MT Bold"/>
                <a:cs typeface="Calibri Light"/>
              </a:rPr>
              <a:t>Documentation</a:t>
            </a:r>
            <a:r>
              <a:rPr lang="es-ES" dirty="0">
                <a:solidFill>
                  <a:srgbClr val="00A985"/>
                </a:solidFill>
                <a:latin typeface="Arial Rounded MT Bold"/>
                <a:cs typeface="Calibri Light"/>
              </a:rPr>
              <a:t> 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A7AAD5A-A954-4C31-AB10-CB9F0BAF3669}"/>
              </a:ext>
            </a:extLst>
          </p:cNvPr>
          <p:cNvCxnSpPr/>
          <p:nvPr/>
        </p:nvCxnSpPr>
        <p:spPr>
          <a:xfrm>
            <a:off x="1320800" y="1363134"/>
            <a:ext cx="1836614" cy="0"/>
          </a:xfrm>
          <a:prstGeom prst="straightConnector1">
            <a:avLst/>
          </a:prstGeom>
          <a:ln w="28575">
            <a:solidFill>
              <a:srgbClr val="00A9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EA5CBFA-3E71-4CEE-9A07-D77092D5FCE7}"/>
              </a:ext>
            </a:extLst>
          </p:cNvPr>
          <p:cNvSpPr/>
          <p:nvPr/>
        </p:nvSpPr>
        <p:spPr>
          <a:xfrm>
            <a:off x="10729383" y="2294466"/>
            <a:ext cx="1026583" cy="2434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AC4B3E7-B067-4532-A594-7F9BEC413D73}"/>
              </a:ext>
            </a:extLst>
          </p:cNvPr>
          <p:cNvSpPr/>
          <p:nvPr/>
        </p:nvSpPr>
        <p:spPr>
          <a:xfrm>
            <a:off x="8485716" y="4559299"/>
            <a:ext cx="1301749" cy="3069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BBED5-8AA6-B982-C53F-95A2BD7C7F4B}"/>
              </a:ext>
            </a:extLst>
          </p:cNvPr>
          <p:cNvSpPr txBox="1"/>
          <p:nvPr/>
        </p:nvSpPr>
        <p:spPr>
          <a:xfrm>
            <a:off x="455157" y="2330310"/>
            <a:ext cx="4515794" cy="3305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Keep in mind, for the Tax Id Max-SMC the next documentation will be required: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 Statement Program - Borrower Business Narrative Submission form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months bank statement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Upload this documentat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 on your left activities panel click the option “Loan Documents”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 fontAlgn="base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BB0F20-46DE-9C49-BD32-098B908C7916}"/>
              </a:ext>
            </a:extLst>
          </p:cNvPr>
          <p:cNvSpPr txBox="1"/>
          <p:nvPr/>
        </p:nvSpPr>
        <p:spPr>
          <a:xfrm>
            <a:off x="455157" y="1784161"/>
            <a:ext cx="3376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s-ES" sz="1800" b="0" i="0" u="sng" dirty="0" err="1">
                <a:solidFill>
                  <a:srgbClr val="00A985"/>
                </a:solidFill>
                <a:effectLst/>
                <a:latin typeface="Arial Rounded MT Bold" panose="020F0704030504030204" pitchFamily="34" charset="0"/>
              </a:rPr>
              <a:t>Higlight</a:t>
            </a:r>
            <a:r>
              <a:rPr lang="en-US" sz="1800" b="0" i="0" dirty="0">
                <a:solidFill>
                  <a:srgbClr val="00A985"/>
                </a:solidFill>
                <a:effectLst/>
                <a:latin typeface="Arial Rounded MT Bold" panose="020F0704030504030204" pitchFamily="34" charset="0"/>
              </a:rPr>
              <a:t>​</a:t>
            </a:r>
            <a:endParaRPr lang="en-US" sz="105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EA3B93-2EB3-05E5-1019-B7DE7CD23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951" y="1541444"/>
            <a:ext cx="7053027" cy="348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0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5B3EB56-5322-427D-9DC3-34FE1C3C9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106" y="281781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 err="1">
                <a:solidFill>
                  <a:srgbClr val="00A985"/>
                </a:solidFill>
                <a:latin typeface="Arial Rounded MT Bold"/>
                <a:cs typeface="Calibri Light"/>
              </a:rPr>
              <a:t>Helpdesk</a:t>
            </a:r>
            <a:r>
              <a:rPr lang="es-ES" dirty="0">
                <a:solidFill>
                  <a:srgbClr val="00A985"/>
                </a:solidFill>
                <a:latin typeface="Arial Rounded MT Bold"/>
                <a:cs typeface="Calibri Light"/>
              </a:rPr>
              <a:t> 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A7AAD5A-A954-4C31-AB10-CB9F0BAF3669}"/>
              </a:ext>
            </a:extLst>
          </p:cNvPr>
          <p:cNvCxnSpPr/>
          <p:nvPr/>
        </p:nvCxnSpPr>
        <p:spPr>
          <a:xfrm>
            <a:off x="1320800" y="1363134"/>
            <a:ext cx="1836614" cy="0"/>
          </a:xfrm>
          <a:prstGeom prst="straightConnector1">
            <a:avLst/>
          </a:prstGeom>
          <a:ln w="28575">
            <a:solidFill>
              <a:srgbClr val="00A9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EA5CBFA-3E71-4CEE-9A07-D77092D5FCE7}"/>
              </a:ext>
            </a:extLst>
          </p:cNvPr>
          <p:cNvSpPr/>
          <p:nvPr/>
        </p:nvSpPr>
        <p:spPr>
          <a:xfrm>
            <a:off x="10729383" y="2294466"/>
            <a:ext cx="1026583" cy="2434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AC4B3E7-B067-4532-A594-7F9BEC413D73}"/>
              </a:ext>
            </a:extLst>
          </p:cNvPr>
          <p:cNvSpPr/>
          <p:nvPr/>
        </p:nvSpPr>
        <p:spPr>
          <a:xfrm>
            <a:off x="8485716" y="4559299"/>
            <a:ext cx="1301749" cy="3069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BBED5-8AA6-B982-C53F-95A2BD7C7F4B}"/>
              </a:ext>
            </a:extLst>
          </p:cNvPr>
          <p:cNvSpPr txBox="1"/>
          <p:nvPr/>
        </p:nvSpPr>
        <p:spPr>
          <a:xfrm>
            <a:off x="496772" y="1726788"/>
            <a:ext cx="5411653" cy="3150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helpdesk tool to access and complete the required forms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Verifying your loan status through the Dashboards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 the missing information with the Fields look up tool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Sending tickets to request help or to solve doubts for your loans</a:t>
            </a:r>
          </a:p>
          <a:p>
            <a:pPr rtl="0" fontAlgn="base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BB0F20-46DE-9C49-BD32-098B908C7916}"/>
              </a:ext>
            </a:extLst>
          </p:cNvPr>
          <p:cNvSpPr txBox="1"/>
          <p:nvPr/>
        </p:nvSpPr>
        <p:spPr>
          <a:xfrm>
            <a:off x="455157" y="1784161"/>
            <a:ext cx="3376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0" i="0" dirty="0">
                <a:solidFill>
                  <a:srgbClr val="00A985"/>
                </a:solidFill>
                <a:effectLst/>
                <a:latin typeface="Arial Rounded MT Bold" panose="020F0704030504030204" pitchFamily="34" charset="0"/>
              </a:rPr>
              <a:t>​</a:t>
            </a:r>
            <a:endParaRPr lang="en-US" sz="105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C9408-52D9-EEB8-8F9B-DF5FD011BE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552"/>
          <a:stretch/>
        </p:blipFill>
        <p:spPr>
          <a:xfrm>
            <a:off x="6488906" y="522877"/>
            <a:ext cx="2718079" cy="555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4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FEA5CBFA-3E71-4CEE-9A07-D77092D5FCE7}"/>
              </a:ext>
            </a:extLst>
          </p:cNvPr>
          <p:cNvSpPr/>
          <p:nvPr/>
        </p:nvSpPr>
        <p:spPr>
          <a:xfrm>
            <a:off x="10729383" y="2294466"/>
            <a:ext cx="1026583" cy="2434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AC4B3E7-B067-4532-A594-7F9BEC413D73}"/>
              </a:ext>
            </a:extLst>
          </p:cNvPr>
          <p:cNvSpPr/>
          <p:nvPr/>
        </p:nvSpPr>
        <p:spPr>
          <a:xfrm>
            <a:off x="8485716" y="4559299"/>
            <a:ext cx="1301749" cy="3069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B3477D-CA98-D3F3-C0D0-D24D64CE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106" y="281781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A985"/>
                </a:solidFill>
                <a:latin typeface="Arial Rounded MT Bold"/>
                <a:cs typeface="Calibri Light"/>
              </a:rPr>
              <a:t>Ticket Management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E95D2-4AEE-E2CE-0DD7-1599CA2C2076}"/>
              </a:ext>
            </a:extLst>
          </p:cNvPr>
          <p:cNvSpPr txBox="1"/>
          <p:nvPr/>
        </p:nvSpPr>
        <p:spPr>
          <a:xfrm>
            <a:off x="436034" y="1850435"/>
            <a:ext cx="4772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Sending a Ticket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the option Helpdesk to open the option “ Ticket Management”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your ticket base on your necessities, Click on “ Create”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3FBA840-9211-78EE-FD5D-3E0A9966B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615" y="1767116"/>
            <a:ext cx="6382385" cy="38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0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109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D4EFF94B46A544A68E203E8DAAA477" ma:contentTypeVersion="15" ma:contentTypeDescription="Create a new document." ma:contentTypeScope="" ma:versionID="5756ef6ed3ff3025b5d23c38c67ae7f4">
  <xsd:schema xmlns:xsd="http://www.w3.org/2001/XMLSchema" xmlns:xs="http://www.w3.org/2001/XMLSchema" xmlns:p="http://schemas.microsoft.com/office/2006/metadata/properties" xmlns:ns1="http://schemas.microsoft.com/sharepoint/v3" xmlns:ns2="4ec446a0-57c9-46ef-a0b7-3f910475e983" xmlns:ns3="1aa78f12-ebe7-48fd-b487-62fd7b46898b" targetNamespace="http://schemas.microsoft.com/office/2006/metadata/properties" ma:root="true" ma:fieldsID="5c7d157a441d15a7d2ce9006f1cb82a8" ns1:_="" ns2:_="" ns3:_="">
    <xsd:import namespace="http://schemas.microsoft.com/sharepoint/v3"/>
    <xsd:import namespace="4ec446a0-57c9-46ef-a0b7-3f910475e983"/>
    <xsd:import namespace="1aa78f12-ebe7-48fd-b487-62fd7b4689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c446a0-57c9-46ef-a0b7-3f910475e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78f12-ebe7-48fd-b487-62fd7b46898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885EC7-A004-49C1-9168-C0B6892F503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BD72340-216D-430D-8FE2-1F92476070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242BA3-74DE-4CB4-912A-1DB451B147B0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197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PowerPoint Presentation</vt:lpstr>
      <vt:lpstr>OVERVIEW</vt:lpstr>
      <vt:lpstr>TPO portal   </vt:lpstr>
      <vt:lpstr>Uploading Documentation </vt:lpstr>
      <vt:lpstr>Helpdesk </vt:lpstr>
      <vt:lpstr>Ticket Management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Martelo</dc:creator>
  <cp:lastModifiedBy>Paula Martelo</cp:lastModifiedBy>
  <cp:revision>8</cp:revision>
  <dcterms:created xsi:type="dcterms:W3CDTF">2023-05-05T14:13:04Z</dcterms:created>
  <dcterms:modified xsi:type="dcterms:W3CDTF">2023-06-07T21:38:30Z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0x010100C2D4EFF94B46A544A68E203E8DAAA477</vt:lpwstr>
  </property>
</Properties>
</file>